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0" r:id="rId2"/>
    <p:sldId id="257" r:id="rId3"/>
    <p:sldId id="267" r:id="rId4"/>
    <p:sldId id="260" r:id="rId5"/>
    <p:sldId id="263" r:id="rId6"/>
    <p:sldId id="266" r:id="rId7"/>
    <p:sldId id="259" r:id="rId8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D73BE"/>
    <a:srgbClr val="2C6DA8"/>
    <a:srgbClr val="2372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347F9F5-872A-4DD0-858A-3D829A4C1696}" v="2" dt="2024-07-31T08:10:45.50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06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72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E220F5-0A1B-4AE8-A997-3AF8A20E0E30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C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14A333B-10E9-4F6A-BD2A-4E285134562B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4738160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14A333B-10E9-4F6A-BD2A-4E285134562B}" type="slidenum">
              <a:rPr lang="de-CH" smtClean="0"/>
              <a:t>1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9042160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922AE4A-6EA2-EFB1-C3B2-75C036A5168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59F062E3-8208-4A87-D3A8-5F6E92B754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B193AA1-D2C0-3BE9-CE3E-4E934EC886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8C624B62-E978-1DC3-C40A-B930265B5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847C6F5-3E39-7EE4-0B0D-AF7D60F7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37574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14C6EB-358E-E6DB-16A0-69A01E804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54BE1EF3-B6AA-A4FC-92D0-D81DA30A1FE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6ED6017-D301-DDD6-E1C4-F955AE7FC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5439910-C64B-49E3-41A7-D81E315FE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EC9ED1B9-837E-2CAC-915A-0A24717502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5765697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B8750FD4-E5DE-6303-88EA-4D8C8911DF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962CD9E3-E22A-C3BC-08B3-EBF1C74BF2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6122015-A9D2-E1D0-73C8-8655E9E7A2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BF4DD78-0BB5-490C-8748-7A2332C8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A2C69348-8A03-1CCB-CC8F-F2DF7AC8C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707225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37002E-2537-0203-1FF6-0188F892B2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13103DB-70F0-1A82-0207-90435671A1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4823E887-44FF-E8A0-BABF-7338962E8F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F46041A4-ECA0-F620-A61F-33C703F2E5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D1DE2DE-34B3-6B4B-73AA-392A95E936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379791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D17713-2F58-148A-FE6D-D59189D822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A20B02EA-337F-152B-02DE-96A17108911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0216BA4-F2D1-7E96-1C2F-E82476F909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3553932-7F72-F52B-81E8-D4EE26FF75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15F29EE-D223-BDFA-551D-548A176514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4151322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CD6B17B-46CE-229C-E099-4AE2209DC0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98831E0-FB61-1F1E-5C85-F89320B65C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C80BAE8C-AEA4-D827-211F-66BE3D1A766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AED2C3B7-EE0B-51C0-9000-E8CF8B9150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B38E7CF-F430-EBC9-EFF8-D1E3AB548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799E80-7031-BC09-8389-54D3070B36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029774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FA93820-991F-0C5E-0796-CC98F62E6B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DB64D01-0716-90A5-621B-F816546AA9B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6FC3667-1C88-B87C-B825-25DF542E16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2D498D9-0443-1363-B2D5-D2A5A04A65C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0ABDF56-207E-B0AA-12FB-FA7C9C97FFC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C002BAE-B6E9-1EBD-2700-8818C02F1E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F963C2A4-6577-33B9-DBB7-1A43484C87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2369391-9193-CCF4-6865-62569721B2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700071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8A70AFC-B3DA-FD2C-BF01-47967D5779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B7712EE-6D6F-DF58-C107-2B9D17E8C4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F9B63C1-4F5B-E211-6214-493003242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F3B8682E-7734-C595-8808-6B2FC54369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780756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C36F42E-80BD-337D-B9F7-AB39F3759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0E820137-CBC6-8E27-245D-DF56609D17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101DB0A-1619-5486-3FC9-AB1D2D8052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877973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5852AFC-88BB-7F41-D87E-6250E6FF7F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727AC99-5411-7505-72F7-EB1105974CA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7B7E4CEF-52CB-2077-833B-94DCAFA3AD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71D7404D-F6C7-47F4-7BC7-3EC7D2A34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3E645893-3593-E151-B149-C65501C0D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1309F6B7-16FF-BA6A-371A-5C6A46374B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309684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2AFBB2F-7E39-A12D-F5B2-68AC1FC07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8B48BFB5-0851-1346-D81C-64E8E6C962D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CH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0CBB28E2-ACF3-29EB-63B5-6EDC8D4D3D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9D261307-BF4C-890C-CC14-DEC05CBD91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482C0EB6-7DAD-A2BE-50B3-8287E29793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1E075F1-4B43-6EBE-9E17-6030333044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9020844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6828F8F1-BAD4-FCE9-B51A-0AAB53CF9B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de-CH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1546F1E5-F495-AF0E-0945-C85FC22226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/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75A5FA7E-B6D7-D2DF-4A0F-16068785A4F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F6FEB2B-E4E9-422C-A2E4-3FB9E44DC177}" type="datetimeFigureOut">
              <a:rPr lang="de-CH" smtClean="0"/>
              <a:t>31.07.2024</a:t>
            </a:fld>
            <a:endParaRPr lang="de-CH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75C4479C-86D4-4BA7-538D-8130EC844E7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CH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47A8CC64-1951-C1FC-2FC0-6F66C4CB6D8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B391B42-0623-4B43-8EC5-14F9FD9C51E7}" type="slidenum">
              <a:rPr lang="de-CH" smtClean="0"/>
              <a:t>‹Nr.›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8535524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hyperlink" Target="http://www.wasseramt.ch/" TargetMode="External"/><Relationship Id="rId13" Type="http://schemas.openxmlformats.org/officeDocument/2006/relationships/hyperlink" Target="https://www.immobilien-grenchen.ch/" TargetMode="External"/><Relationship Id="rId3" Type="http://schemas.openxmlformats.org/officeDocument/2006/relationships/hyperlink" Target="https://www.immobilien-emmental.ch/" TargetMode="External"/><Relationship Id="rId7" Type="http://schemas.openxmlformats.org/officeDocument/2006/relationships/hyperlink" Target="http://www.userhelp.ch/" TargetMode="External"/><Relationship Id="rId12" Type="http://schemas.openxmlformats.org/officeDocument/2006/relationships/hyperlink" Target="https://www.immobilien-solothurn.com/" TargetMode="External"/><Relationship Id="rId2" Type="http://schemas.openxmlformats.org/officeDocument/2006/relationships/notesSlide" Target="../notesSlides/notesSlide1.xml"/><Relationship Id="rId16" Type="http://schemas.openxmlformats.org/officeDocument/2006/relationships/hyperlink" Target="http://www.ch-info.ch/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immobilie-solothurn.ch/" TargetMode="External"/><Relationship Id="rId11" Type="http://schemas.openxmlformats.org/officeDocument/2006/relationships/hyperlink" Target="https://www.ch-info.ch/wp/immobilien/immobilien-schweiz/" TargetMode="External"/><Relationship Id="rId5" Type="http://schemas.openxmlformats.org/officeDocument/2006/relationships/hyperlink" Target="http://www.immo-mittelland.ch/" TargetMode="External"/><Relationship Id="rId15" Type="http://schemas.openxmlformats.org/officeDocument/2006/relationships/hyperlink" Target="http://www.immo-ch.com/" TargetMode="External"/><Relationship Id="rId10" Type="http://schemas.openxmlformats.org/officeDocument/2006/relationships/hyperlink" Target="http://www.immobilien-bern.com/" TargetMode="External"/><Relationship Id="rId4" Type="http://schemas.openxmlformats.org/officeDocument/2006/relationships/hyperlink" Target="https://www.immobilie-jura.ch/" TargetMode="External"/><Relationship Id="rId9" Type="http://schemas.openxmlformats.org/officeDocument/2006/relationships/hyperlink" Target="http://www.immobilie-olten.ch/" TargetMode="External"/><Relationship Id="rId1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mmo-mittelland.ch/" TargetMode="External"/><Relationship Id="rId2" Type="http://schemas.openxmlformats.org/officeDocument/2006/relationships/hyperlink" Target="http://www.tourismus-mittelland.ch/immobilien-mittelland-1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-info.ch/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serhelp.ch/" TargetMode="External"/><Relationship Id="rId2" Type="http://schemas.openxmlformats.org/officeDocument/2006/relationships/hyperlink" Target="http://www.ch-info.ch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KARTE_schweiz_verwaltungsgliederung.png?uselang=de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hyperlink" Target="https://de.wikipedia.org/wiki/GNU-Lizenz_f%C3%BCr_freie_Dokumentation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immo-ch.com/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hyperlink" Target="http://www.st&#228;dtereisen-schweiz.ch/" TargetMode="External"/><Relationship Id="rId7" Type="http://schemas.openxmlformats.org/officeDocument/2006/relationships/image" Target="../media/image11.png"/><Relationship Id="rId12" Type="http://schemas.openxmlformats.org/officeDocument/2006/relationships/hyperlink" Target="https://www.tourismus-mittelland.ch/immobilien-mittelland-1/haus-mittelland-verkaufen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mmo-ch.com/ueber-uns/" TargetMode="External"/><Relationship Id="rId11" Type="http://schemas.openxmlformats.org/officeDocument/2006/relationships/hyperlink" Target="https://www.skiurlaubschweiz.ch/" TargetMode="External"/><Relationship Id="rId5" Type="http://schemas.openxmlformats.org/officeDocument/2006/relationships/hyperlink" Target="https://www.st&#228;dtereisen-schweiz.ch/seo/" TargetMode="External"/><Relationship Id="rId10" Type="http://schemas.openxmlformats.org/officeDocument/2006/relationships/image" Target="../media/image13.png"/><Relationship Id="rId4" Type="http://schemas.openxmlformats.org/officeDocument/2006/relationships/hyperlink" Target="http://www.urlaubschweiz.org/" TargetMode="External"/><Relationship Id="rId9" Type="http://schemas.openxmlformats.org/officeDocument/2006/relationships/hyperlink" Target="http://www.wanderurlaubschweiz.ch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feld 13">
            <a:extLst>
              <a:ext uri="{FF2B5EF4-FFF2-40B4-BE49-F238E27FC236}">
                <a16:creationId xmlns:a16="http://schemas.microsoft.com/office/drawing/2014/main" id="{DDD7D8C6-F771-3A9D-2E06-FAA545A4AAE1}"/>
              </a:ext>
            </a:extLst>
          </p:cNvPr>
          <p:cNvSpPr txBox="1"/>
          <p:nvPr/>
        </p:nvSpPr>
        <p:spPr>
          <a:xfrm>
            <a:off x="8374404" y="1511853"/>
            <a:ext cx="3157543" cy="1200329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immobilien-emmental.ch</a:t>
            </a:r>
            <a:endParaRPr lang="de-CH" b="1" dirty="0">
              <a:solidFill>
                <a:schemeClr val="bg1"/>
              </a:solidFill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Emmental / Entlebuch</a:t>
            </a:r>
          </a:p>
          <a:p>
            <a:r>
              <a:rPr lang="de-CH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2D9F69C6-1C77-C1E4-237A-B62A9EA160AC}"/>
              </a:ext>
            </a:extLst>
          </p:cNvPr>
          <p:cNvSpPr txBox="1"/>
          <p:nvPr/>
        </p:nvSpPr>
        <p:spPr>
          <a:xfrm>
            <a:off x="152070" y="1532214"/>
            <a:ext cx="2896568" cy="1200329"/>
          </a:xfrm>
          <a:prstGeom prst="rect">
            <a:avLst/>
          </a:prstGeom>
          <a:solidFill>
            <a:srgbClr val="1D73BE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immobilie-jura.ch</a:t>
            </a:r>
            <a:endParaRPr lang="de-CH" b="1" dirty="0">
              <a:solidFill>
                <a:schemeClr val="bg1"/>
              </a:solidFill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Das Portal Jura</a:t>
            </a:r>
          </a:p>
          <a:p>
            <a:r>
              <a:rPr lang="de-CH" dirty="0"/>
              <a:t>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CD1BA093-FB4E-D544-2CD0-5D71C686FBB2}"/>
              </a:ext>
            </a:extLst>
          </p:cNvPr>
          <p:cNvSpPr txBox="1"/>
          <p:nvPr/>
        </p:nvSpPr>
        <p:spPr>
          <a:xfrm>
            <a:off x="8410478" y="4365574"/>
            <a:ext cx="3121469" cy="1200329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  <a:hlinkClick r:id="rId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immobilie-seeland.ch</a:t>
            </a:r>
          </a:p>
          <a:p>
            <a:pPr algn="ctr"/>
            <a:r>
              <a:rPr lang="de-CH" dirty="0">
                <a:solidFill>
                  <a:schemeClr val="bg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Baufirmenportal und Verkauf </a:t>
            </a:r>
            <a:endParaRPr lang="de-CH" dirty="0">
              <a:solidFill>
                <a:schemeClr val="bg1"/>
              </a:solidFill>
            </a:endParaRPr>
          </a:p>
          <a:p>
            <a:r>
              <a:rPr lang="de-CH" dirty="0"/>
              <a:t> </a:t>
            </a:r>
          </a:p>
        </p:txBody>
      </p:sp>
      <p:sp>
        <p:nvSpPr>
          <p:cNvPr id="26" name="Textfeld 25">
            <a:extLst>
              <a:ext uri="{FF2B5EF4-FFF2-40B4-BE49-F238E27FC236}">
                <a16:creationId xmlns:a16="http://schemas.microsoft.com/office/drawing/2014/main" id="{D7778D5A-0FDA-E105-04C6-7CD94785257C}"/>
              </a:ext>
            </a:extLst>
          </p:cNvPr>
          <p:cNvSpPr txBox="1"/>
          <p:nvPr/>
        </p:nvSpPr>
        <p:spPr>
          <a:xfrm>
            <a:off x="3374721" y="1532215"/>
            <a:ext cx="4673600" cy="1200329"/>
          </a:xfrm>
          <a:prstGeom prst="rect">
            <a:avLst/>
          </a:prstGeom>
          <a:solidFill>
            <a:srgbClr val="FF0000"/>
          </a:solidFill>
        </p:spPr>
        <p:txBody>
          <a:bodyPr wrap="square">
            <a:spAutoFit/>
          </a:bodyPr>
          <a:lstStyle/>
          <a:p>
            <a:pPr algn="ctr"/>
            <a:endParaRPr lang="de-CH" dirty="0">
              <a:solidFill>
                <a:schemeClr val="bg1"/>
              </a:solidFill>
              <a:hlinkClick r:id="rId5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b="1" dirty="0">
                <a:solidFill>
                  <a:schemeClr val="bg1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immo-mittelland.ch</a:t>
            </a:r>
            <a:r>
              <a:rPr lang="de-CH" b="1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CH" b="1" dirty="0">
                <a:solidFill>
                  <a:schemeClr val="bg1"/>
                </a:solidFill>
              </a:rPr>
              <a:t>Das Portal für Immobilien Verkauf </a:t>
            </a:r>
            <a:br>
              <a:rPr lang="de-CH" b="1" dirty="0">
                <a:solidFill>
                  <a:schemeClr val="bg1"/>
                </a:solidFill>
              </a:rPr>
            </a:br>
            <a:r>
              <a:rPr lang="de-CH" b="1" dirty="0">
                <a:solidFill>
                  <a:schemeClr val="bg1"/>
                </a:solidFill>
              </a:rPr>
              <a:t>im Mittelland und gute Bau KMU!</a:t>
            </a:r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376C566-8F1B-726D-B9E0-0FF2E01161C7}"/>
              </a:ext>
            </a:extLst>
          </p:cNvPr>
          <p:cNvSpPr txBox="1"/>
          <p:nvPr/>
        </p:nvSpPr>
        <p:spPr>
          <a:xfrm>
            <a:off x="3324486" y="2980283"/>
            <a:ext cx="4740579" cy="2585323"/>
          </a:xfrm>
          <a:prstGeom prst="rect">
            <a:avLst/>
          </a:prstGeom>
          <a:solidFill>
            <a:srgbClr val="1D73BE"/>
          </a:solidFill>
        </p:spPr>
        <p:txBody>
          <a:bodyPr wrap="square">
            <a:spAutoFit/>
          </a:bodyPr>
          <a:lstStyle/>
          <a:p>
            <a:pPr algn="ctr"/>
            <a:endParaRPr lang="de-CH" dirty="0">
              <a:solidFill>
                <a:schemeClr val="bg1"/>
              </a:solidFill>
              <a:hlinkClick r:id="rId6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immobilie-solothurn.ch</a:t>
            </a:r>
            <a:r>
              <a:rPr lang="de-CH" dirty="0">
                <a:solidFill>
                  <a:schemeClr val="bg1"/>
                </a:solidFill>
              </a:rPr>
              <a:t> 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Baufirmen Portal Region Solothurn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Verkauf Immobilien KT SO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Starkes </a:t>
            </a:r>
            <a:r>
              <a:rPr lang="de-CH" dirty="0" err="1">
                <a:solidFill>
                  <a:schemeClr val="bg1"/>
                </a:solidFill>
              </a:rPr>
              <a:t>Seo</a:t>
            </a:r>
            <a:r>
              <a:rPr lang="de-CH" dirty="0">
                <a:solidFill>
                  <a:schemeClr val="bg1"/>
                </a:solidFill>
              </a:rPr>
              <a:t> Portal – ist von allen Immobilienportalen und Tourismusportalen </a:t>
            </a:r>
            <a:r>
              <a:rPr lang="de-CH" dirty="0">
                <a:solidFill>
                  <a:schemeClr val="bg1">
                    <a:lumMod val="95000"/>
                  </a:schemeClr>
                </a:solidFill>
              </a:rPr>
              <a:t>von </a:t>
            </a:r>
            <a:r>
              <a:rPr lang="de-CH" dirty="0">
                <a:solidFill>
                  <a:schemeClr val="bg1">
                    <a:lumMod val="95000"/>
                  </a:schemeClr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userhelp.ch</a:t>
            </a:r>
            <a:r>
              <a:rPr lang="de-CH" dirty="0">
                <a:solidFill>
                  <a:schemeClr val="bg1">
                    <a:lumMod val="95000"/>
                  </a:schemeClr>
                </a:solidFill>
              </a:rPr>
              <a:t>  und </a:t>
            </a:r>
            <a:r>
              <a:rPr lang="de-CH" dirty="0">
                <a:solidFill>
                  <a:schemeClr val="bg1"/>
                </a:solidFill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wasseramt.ch</a:t>
            </a:r>
            <a:r>
              <a:rPr lang="de-CH" dirty="0">
                <a:solidFill>
                  <a:schemeClr val="bg1"/>
                </a:solidFill>
              </a:rPr>
              <a:t>   </a:t>
            </a:r>
            <a:r>
              <a:rPr lang="de-CH" dirty="0">
                <a:solidFill>
                  <a:schemeClr val="bg1">
                    <a:lumMod val="95000"/>
                  </a:schemeClr>
                </a:solidFill>
              </a:rPr>
              <a:t>verlinkt!  </a:t>
            </a:r>
          </a:p>
          <a:p>
            <a:pPr algn="ctr"/>
            <a:endParaRPr lang="de-CH" dirty="0">
              <a:solidFill>
                <a:schemeClr val="bg1"/>
              </a:solidFill>
            </a:endParaRPr>
          </a:p>
          <a:p>
            <a:pPr algn="ctr"/>
            <a:endParaRPr lang="de-CH" dirty="0">
              <a:solidFill>
                <a:schemeClr val="bg1"/>
              </a:solidFill>
            </a:endParaRPr>
          </a:p>
        </p:txBody>
      </p:sp>
      <p:sp>
        <p:nvSpPr>
          <p:cNvPr id="28" name="Textfeld 27">
            <a:extLst>
              <a:ext uri="{FF2B5EF4-FFF2-40B4-BE49-F238E27FC236}">
                <a16:creationId xmlns:a16="http://schemas.microsoft.com/office/drawing/2014/main" id="{B656E8EE-A205-8F9B-9A6B-4F4AF879F56B}"/>
              </a:ext>
            </a:extLst>
          </p:cNvPr>
          <p:cNvSpPr txBox="1"/>
          <p:nvPr/>
        </p:nvSpPr>
        <p:spPr>
          <a:xfrm>
            <a:off x="136299" y="2992304"/>
            <a:ext cx="2888739" cy="1200329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immobilie-olten.ch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Baufirmen Portal Olten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 </a:t>
            </a:r>
            <a:endParaRPr lang="de-CH" dirty="0"/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F1571FC8-F1C6-F340-001B-22C0EE4026B7}"/>
              </a:ext>
            </a:extLst>
          </p:cNvPr>
          <p:cNvSpPr txBox="1"/>
          <p:nvPr/>
        </p:nvSpPr>
        <p:spPr>
          <a:xfrm>
            <a:off x="8392440" y="2980283"/>
            <a:ext cx="3121469" cy="1200329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hlinkClick r:id="rId10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immobilien-bern.com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Stadt Bern u.U.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 </a:t>
            </a:r>
            <a:endParaRPr lang="de-CH" dirty="0"/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56BC2B00-CC0B-FD3F-0225-DE449660217A}"/>
              </a:ext>
            </a:extLst>
          </p:cNvPr>
          <p:cNvSpPr txBox="1"/>
          <p:nvPr/>
        </p:nvSpPr>
        <p:spPr>
          <a:xfrm>
            <a:off x="8410478" y="5752709"/>
            <a:ext cx="3121469" cy="923330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Mehr Portale auf dem Netzwerk </a:t>
            </a:r>
            <a:r>
              <a:rPr lang="de-CH" dirty="0">
                <a:solidFill>
                  <a:schemeClr val="bg1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ch-info.ch</a:t>
            </a:r>
            <a:endParaRPr lang="de-CH" dirty="0"/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0D7FEFB3-5ED9-95FD-EABF-DC27CD4EE1DD}"/>
              </a:ext>
            </a:extLst>
          </p:cNvPr>
          <p:cNvSpPr txBox="1"/>
          <p:nvPr/>
        </p:nvSpPr>
        <p:spPr>
          <a:xfrm>
            <a:off x="104870" y="4365575"/>
            <a:ext cx="2920168" cy="1200329"/>
          </a:xfrm>
          <a:prstGeom prst="rect">
            <a:avLst/>
          </a:prstGeom>
          <a:solidFill>
            <a:srgbClr val="2C6DA8"/>
          </a:solidFill>
        </p:spPr>
        <p:txBody>
          <a:bodyPr wrap="square">
            <a:spAutoFit/>
          </a:bodyPr>
          <a:lstStyle/>
          <a:p>
            <a:endParaRPr lang="de-CH" dirty="0">
              <a:solidFill>
                <a:srgbClr val="467886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  <a:hlinkClick r:id="rId1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immobilien-solothurn.com</a:t>
            </a:r>
            <a:endParaRPr lang="de-CH" dirty="0">
              <a:solidFill>
                <a:schemeClr val="bg1"/>
              </a:solidFill>
            </a:endParaRPr>
          </a:p>
          <a:p>
            <a:pPr algn="ctr"/>
            <a:r>
              <a:rPr lang="de-CH" dirty="0">
                <a:solidFill>
                  <a:schemeClr val="bg1"/>
                </a:solidFill>
              </a:rPr>
              <a:t>Baufirmen Portal KT SO </a:t>
            </a:r>
          </a:p>
          <a:p>
            <a:pPr algn="ctr"/>
            <a:r>
              <a:rPr lang="de-CH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AE153199-29D4-229A-B5D1-45C2EE2EC035}"/>
              </a:ext>
            </a:extLst>
          </p:cNvPr>
          <p:cNvSpPr txBox="1"/>
          <p:nvPr/>
        </p:nvSpPr>
        <p:spPr>
          <a:xfrm>
            <a:off x="152070" y="5752709"/>
            <a:ext cx="2896568" cy="923330"/>
          </a:xfrm>
          <a:prstGeom prst="rect">
            <a:avLst/>
          </a:prstGeom>
          <a:solidFill>
            <a:srgbClr val="1D73BE"/>
          </a:solidFill>
        </p:spPr>
        <p:txBody>
          <a:bodyPr wrap="square">
            <a:spAutoFit/>
          </a:bodyPr>
          <a:lstStyle/>
          <a:p>
            <a:pPr algn="ctr"/>
            <a:endParaRPr lang="de-CH" dirty="0">
              <a:solidFill>
                <a:schemeClr val="bg1">
                  <a:lumMod val="95000"/>
                </a:schemeClr>
              </a:solidFill>
              <a:hlinkClick r:id="rId13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pPr algn="ctr"/>
            <a:r>
              <a:rPr lang="de-CH" dirty="0">
                <a:solidFill>
                  <a:schemeClr val="bg1">
                    <a:lumMod val="95000"/>
                  </a:schemeClr>
                </a:solidFill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immobilien-Grenchen.ch</a:t>
            </a:r>
            <a:endParaRPr lang="de-CH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CH" dirty="0">
                <a:solidFill>
                  <a:schemeClr val="bg1">
                    <a:lumMod val="95000"/>
                  </a:schemeClr>
                </a:solidFill>
              </a:rPr>
              <a:t>Baufirmen Portal Grenchen      </a:t>
            </a:r>
          </a:p>
        </p:txBody>
      </p:sp>
      <p:pic>
        <p:nvPicPr>
          <p:cNvPr id="33" name="Grafik 32">
            <a:extLst>
              <a:ext uri="{FF2B5EF4-FFF2-40B4-BE49-F238E27FC236}">
                <a16:creationId xmlns:a16="http://schemas.microsoft.com/office/drawing/2014/main" id="{555F8553-727C-1473-AE92-285371601A32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069" r="2212"/>
          <a:stretch/>
        </p:blipFill>
        <p:spPr>
          <a:xfrm>
            <a:off x="3324225" y="5800334"/>
            <a:ext cx="4740579" cy="875705"/>
          </a:xfrm>
          <a:prstGeom prst="rect">
            <a:avLst/>
          </a:prstGeom>
        </p:spPr>
      </p:pic>
      <p:sp>
        <p:nvSpPr>
          <p:cNvPr id="43" name="Textfeld 42">
            <a:extLst>
              <a:ext uri="{FF2B5EF4-FFF2-40B4-BE49-F238E27FC236}">
                <a16:creationId xmlns:a16="http://schemas.microsoft.com/office/drawing/2014/main" id="{23D5996B-AD08-0487-1829-7DA2AA1BAADE}"/>
              </a:ext>
            </a:extLst>
          </p:cNvPr>
          <p:cNvSpPr txBox="1"/>
          <p:nvPr/>
        </p:nvSpPr>
        <p:spPr>
          <a:xfrm>
            <a:off x="144736" y="310252"/>
            <a:ext cx="11409039" cy="923330"/>
          </a:xfrm>
          <a:prstGeom prst="rect">
            <a:avLst/>
          </a:prstGeom>
          <a:solidFill>
            <a:srgbClr val="1D73BE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b="1" dirty="0">
                <a:solidFill>
                  <a:schemeClr val="bg1"/>
                </a:solidFill>
              </a:rPr>
              <a:t>         </a:t>
            </a:r>
          </a:p>
          <a:p>
            <a:pPr algn="ctr"/>
            <a:r>
              <a:rPr lang="de-CH" b="1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immo-ch.com</a:t>
            </a:r>
            <a:r>
              <a:rPr lang="de-CH" b="1" dirty="0">
                <a:solidFill>
                  <a:schemeClr val="bg1"/>
                </a:solidFill>
              </a:rPr>
              <a:t>  das </a:t>
            </a:r>
            <a:r>
              <a:rPr lang="de-CH" sz="1800" b="1" dirty="0">
                <a:solidFill>
                  <a:schemeClr val="bg1"/>
                </a:solidFill>
              </a:rPr>
              <a:t>Immobilien Netzwerk Schweizer KMU von </a:t>
            </a:r>
            <a:r>
              <a:rPr lang="de-CH" sz="1800" b="1" dirty="0">
                <a:solidFill>
                  <a:schemeClr val="bg1">
                    <a:lumMod val="95000"/>
                  </a:schemeClr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ch-info.ch</a:t>
            </a:r>
            <a:endParaRPr lang="de-CH" sz="1800" b="1" dirty="0">
              <a:solidFill>
                <a:schemeClr val="bg1">
                  <a:lumMod val="95000"/>
                </a:schemeClr>
              </a:solidFill>
            </a:endParaRPr>
          </a:p>
          <a:p>
            <a:pPr algn="ctr"/>
            <a:r>
              <a:rPr lang="de-CH" sz="1800" b="1" dirty="0">
                <a:solidFill>
                  <a:schemeClr val="bg1">
                    <a:lumMod val="95000"/>
                  </a:schemeClr>
                </a:solidFill>
              </a:rPr>
              <a:t> </a:t>
            </a:r>
            <a:r>
              <a:rPr lang="de-CH" b="1" dirty="0">
                <a:solidFill>
                  <a:schemeClr val="bg1">
                    <a:lumMod val="95000"/>
                  </a:schemeClr>
                </a:solidFill>
              </a:rPr>
              <a:t> </a:t>
            </a: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2016A1AC-6EE2-F1CA-106F-820BAB7A9D5B}"/>
              </a:ext>
            </a:extLst>
          </p:cNvPr>
          <p:cNvSpPr txBox="1"/>
          <p:nvPr/>
        </p:nvSpPr>
        <p:spPr>
          <a:xfrm>
            <a:off x="3324225" y="5012773"/>
            <a:ext cx="4740579" cy="646331"/>
          </a:xfrm>
          <a:prstGeom prst="rect">
            <a:avLst/>
          </a:prstGeom>
          <a:solidFill>
            <a:srgbClr val="2C6DA8"/>
          </a:solidFill>
        </p:spPr>
        <p:txBody>
          <a:bodyPr wrap="square" rtlCol="0">
            <a:spAutoFit/>
          </a:bodyPr>
          <a:lstStyle/>
          <a:p>
            <a:pPr algn="ctr"/>
            <a:r>
              <a:rPr lang="de-CH" dirty="0">
                <a:solidFill>
                  <a:schemeClr val="bg1"/>
                </a:solidFill>
              </a:rPr>
              <a:t>Kontakt zum KMU Netzwerk Immobilien Team </a:t>
            </a:r>
            <a:br>
              <a:rPr lang="de-CH" dirty="0">
                <a:solidFill>
                  <a:schemeClr val="bg1"/>
                </a:solidFill>
              </a:rPr>
            </a:br>
            <a:r>
              <a:rPr lang="de-CH" dirty="0">
                <a:solidFill>
                  <a:schemeClr val="bg1"/>
                </a:solidFill>
                <a:hlinkClick r:id="rId1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immo-ch.com</a:t>
            </a:r>
            <a:r>
              <a:rPr lang="de-CH" dirty="0">
                <a:solidFill>
                  <a:schemeClr val="bg1"/>
                </a:solidFill>
              </a:rPr>
              <a:t> oder </a:t>
            </a:r>
            <a:r>
              <a:rPr lang="de-CH" dirty="0">
                <a:solidFill>
                  <a:schemeClr val="bg1"/>
                </a:solidFill>
                <a:hlinkClick r:id="rId1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www.ch-info.ch</a:t>
            </a:r>
            <a:r>
              <a:rPr lang="de-CH" dirty="0">
                <a:solidFill>
                  <a:schemeClr val="bg1"/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874020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feld 6">
            <a:extLst>
              <a:ext uri="{FF2B5EF4-FFF2-40B4-BE49-F238E27FC236}">
                <a16:creationId xmlns:a16="http://schemas.microsoft.com/office/drawing/2014/main" id="{C4057229-FA77-777B-2490-376F09166EF2}"/>
              </a:ext>
            </a:extLst>
          </p:cNvPr>
          <p:cNvSpPr txBox="1"/>
          <p:nvPr/>
        </p:nvSpPr>
        <p:spPr>
          <a:xfrm>
            <a:off x="7396223" y="1415102"/>
            <a:ext cx="3062111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tourismus-mittelland</a:t>
            </a:r>
            <a:r>
              <a:rPr lang="de-CH" dirty="0">
                <a:hlinkClick r:id="rId2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603B221-DED8-2CB4-128B-26830ADB73DE}"/>
              </a:ext>
            </a:extLst>
          </p:cNvPr>
          <p:cNvSpPr txBox="1"/>
          <p:nvPr/>
        </p:nvSpPr>
        <p:spPr>
          <a:xfrm>
            <a:off x="2060294" y="1415102"/>
            <a:ext cx="576659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immo-mittelland</a:t>
            </a:r>
            <a:r>
              <a:rPr lang="de-CH" dirty="0">
                <a:hlinkClick r:id="rId3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50103625-8A7B-B28C-B117-9748D4B2F1D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0509" y="2006265"/>
            <a:ext cx="5680698" cy="458365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2A911A76-578B-CBED-20B4-5661B7C86C9E}"/>
              </a:ext>
            </a:extLst>
          </p:cNvPr>
          <p:cNvSpPr txBox="1"/>
          <p:nvPr/>
        </p:nvSpPr>
        <p:spPr>
          <a:xfrm>
            <a:off x="344129" y="255639"/>
            <a:ext cx="1136139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2400" b="1" dirty="0"/>
              <a:t>Immobilien Netzwerk Mittelland und Tourismus Netzwerk Mittelland</a:t>
            </a:r>
          </a:p>
          <a:p>
            <a:r>
              <a:rPr lang="de-CH" sz="1400" b="1" dirty="0"/>
              <a:t>Führend im Immobilienverkauf im Mittelland zentralen Mittelland – auch dank dem grössten privaten Ausflugs- und Tourismusportal des Mittellandes! Tourismus-Mittelland.ch hat mehrere Immobilienmenüpunkte! So wird Ihre Immobilie sichtbarer.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D3C5662F-D73F-8224-D2AD-3EFE6B3C2B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22260" y="1987215"/>
            <a:ext cx="5356352" cy="4615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314672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8CA6917-D5D4-6586-14F0-3B55A8BC55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6793" y="1205708"/>
            <a:ext cx="6294247" cy="440597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54444010-5667-ADBA-3C0F-675ADEEFAD03}"/>
              </a:ext>
            </a:extLst>
          </p:cNvPr>
          <p:cNvSpPr txBox="1"/>
          <p:nvPr/>
        </p:nvSpPr>
        <p:spPr>
          <a:xfrm>
            <a:off x="2019300" y="215952"/>
            <a:ext cx="920114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2400" b="1" dirty="0">
                <a:solidFill>
                  <a:srgbClr val="0070C0"/>
                </a:solidFill>
              </a:rPr>
              <a:t>Schweizer KMU auf dem Netzwerk </a:t>
            </a:r>
            <a:r>
              <a:rPr lang="de-CH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CH" sz="2400" b="1" dirty="0">
                <a:solidFill>
                  <a:srgbClr val="0070C0"/>
                </a:solidFill>
                <a:hlinkClick r:id="rId3"/>
              </a:rPr>
              <a:t>.</a:t>
            </a:r>
            <a:r>
              <a:rPr lang="de-CH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</a:t>
            </a:r>
            <a:r>
              <a:rPr lang="de-CH" sz="2400" b="1" dirty="0">
                <a:solidFill>
                  <a:srgbClr val="0070C0"/>
                </a:solidFill>
                <a:hlinkClick r:id="rId3"/>
              </a:rPr>
              <a:t>.</a:t>
            </a:r>
            <a:r>
              <a:rPr lang="de-CH" sz="24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sz="2400" b="1" dirty="0">
                <a:solidFill>
                  <a:srgbClr val="0070C0"/>
                </a:solidFill>
              </a:rPr>
              <a:t> </a:t>
            </a:r>
            <a:endParaRPr lang="de-CH" sz="2400" b="1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3EF8D9F-F6E6-EEBD-EC87-745D501B9A74}"/>
              </a:ext>
            </a:extLst>
          </p:cNvPr>
          <p:cNvSpPr txBox="1"/>
          <p:nvPr/>
        </p:nvSpPr>
        <p:spPr>
          <a:xfrm>
            <a:off x="1714423" y="5652292"/>
            <a:ext cx="7975395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de-CH" b="1" dirty="0"/>
          </a:p>
          <a:p>
            <a:pPr algn="ctr"/>
            <a:endParaRPr lang="de-CH" sz="1600" dirty="0"/>
          </a:p>
          <a:p>
            <a:r>
              <a:rPr lang="de-CH" sz="1600" dirty="0"/>
              <a:t>     Das hat für Ihren Immobilien Verkauf im Emmental und Mittelland grosse Vorteile!</a:t>
            </a:r>
          </a:p>
        </p:txBody>
      </p:sp>
      <p:sp>
        <p:nvSpPr>
          <p:cNvPr id="2" name="Textfeld 1">
            <a:extLst>
              <a:ext uri="{FF2B5EF4-FFF2-40B4-BE49-F238E27FC236}">
                <a16:creationId xmlns:a16="http://schemas.microsoft.com/office/drawing/2014/main" id="{6591721E-24D0-92D6-3C75-076BE2A34D79}"/>
              </a:ext>
            </a:extLst>
          </p:cNvPr>
          <p:cNvSpPr txBox="1"/>
          <p:nvPr/>
        </p:nvSpPr>
        <p:spPr>
          <a:xfrm>
            <a:off x="2426793" y="5611681"/>
            <a:ext cx="672673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600" dirty="0"/>
              <a:t>         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76E88A7A-C566-0AC4-E6E2-723EA49DC04A}"/>
              </a:ext>
            </a:extLst>
          </p:cNvPr>
          <p:cNvSpPr txBox="1"/>
          <p:nvPr/>
        </p:nvSpPr>
        <p:spPr>
          <a:xfrm>
            <a:off x="1702004" y="651710"/>
            <a:ext cx="77438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800" b="1" dirty="0"/>
              <a:t>ch-info.ch ist das Netzwerk lokal starker Kleinbetriebe und KMU 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6257905-933B-77C3-DCA0-3B74565E2232}"/>
              </a:ext>
            </a:extLst>
          </p:cNvPr>
          <p:cNvSpPr txBox="1"/>
          <p:nvPr/>
        </p:nvSpPr>
        <p:spPr>
          <a:xfrm>
            <a:off x="1890500" y="5678152"/>
            <a:ext cx="779931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dirty="0"/>
              <a:t>        Immobilien Emmental ist exklusiv Top Partner auf </a:t>
            </a:r>
            <a:r>
              <a:rPr lang="de-CH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CH" sz="1800" b="1" dirty="0">
                <a:solidFill>
                  <a:srgbClr val="0070C0"/>
                </a:solidFill>
                <a:hlinkClick r:id="rId3"/>
              </a:rPr>
              <a:t>.</a:t>
            </a:r>
            <a:r>
              <a:rPr lang="de-CH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</a:t>
            </a:r>
            <a:r>
              <a:rPr lang="de-CH" sz="1800" b="1" dirty="0">
                <a:solidFill>
                  <a:srgbClr val="0070C0"/>
                </a:solidFill>
                <a:hlinkClick r:id="rId3"/>
              </a:rPr>
              <a:t>.</a:t>
            </a:r>
            <a:r>
              <a:rPr lang="de-CH" sz="1800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040688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feld 11">
            <a:extLst>
              <a:ext uri="{FF2B5EF4-FFF2-40B4-BE49-F238E27FC236}">
                <a16:creationId xmlns:a16="http://schemas.microsoft.com/office/drawing/2014/main" id="{324A3387-CACB-2629-9594-1897C62D8960}"/>
              </a:ext>
            </a:extLst>
          </p:cNvPr>
          <p:cNvSpPr txBox="1"/>
          <p:nvPr/>
        </p:nvSpPr>
        <p:spPr>
          <a:xfrm>
            <a:off x="4584016" y="64948"/>
            <a:ext cx="8510367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CH" sz="24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ch-info.ch</a:t>
            </a:r>
            <a:endParaRPr lang="de-CH" b="1" dirty="0">
              <a:solidFill>
                <a:srgbClr val="0070C0"/>
              </a:solidFill>
            </a:endParaRPr>
          </a:p>
          <a:p>
            <a:r>
              <a:rPr lang="de-CH" sz="2400" b="1" dirty="0">
                <a:solidFill>
                  <a:srgbClr val="0070C0"/>
                </a:solidFill>
              </a:rPr>
              <a:t>  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52927EFF-B768-EAB6-F0C3-2E74EFEDC087}"/>
              </a:ext>
            </a:extLst>
          </p:cNvPr>
          <p:cNvSpPr txBox="1"/>
          <p:nvPr/>
        </p:nvSpPr>
        <p:spPr>
          <a:xfrm>
            <a:off x="655155" y="5830946"/>
            <a:ext cx="110224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de-CH" sz="1600" dirty="0"/>
          </a:p>
          <a:p>
            <a:r>
              <a:rPr lang="de-CH" sz="1600" dirty="0"/>
              <a:t>      Das Konzept: Nur gut ausgewählte KMU,  die eine Qualitätsprüfung hinter sich haben, kommen ins Netzwerk. </a:t>
            </a:r>
          </a:p>
          <a:p>
            <a:r>
              <a:rPr lang="de-CH" sz="1600" dirty="0"/>
              <a:t>  Wer Toppartner werden will, braucht gute Referenzen und bekommt dann eine exklusiv </a:t>
            </a:r>
            <a:r>
              <a:rPr lang="de-CH" sz="1600" dirty="0" err="1"/>
              <a:t>Seo</a:t>
            </a:r>
            <a:r>
              <a:rPr lang="de-CH" sz="1600" dirty="0"/>
              <a:t> von </a:t>
            </a:r>
            <a:r>
              <a:rPr lang="de-CH" sz="1600" dirty="0">
                <a:hlinkClick r:id="rId3"/>
              </a:rPr>
              <a:t>www.userhelp.ch</a:t>
            </a:r>
            <a:r>
              <a:rPr lang="de-CH" sz="1600" dirty="0"/>
              <a:t> </a:t>
            </a:r>
            <a:br>
              <a:rPr lang="de-CH" sz="1600" dirty="0"/>
            </a:br>
            <a:endParaRPr lang="de-CH" sz="1600" dirty="0"/>
          </a:p>
          <a:p>
            <a:endParaRPr lang="de-CH" dirty="0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53AF4E1-3B9D-A25D-E28D-A4C3032A4055}"/>
              </a:ext>
            </a:extLst>
          </p:cNvPr>
          <p:cNvSpPr txBox="1"/>
          <p:nvPr/>
        </p:nvSpPr>
        <p:spPr>
          <a:xfrm>
            <a:off x="377687" y="575445"/>
            <a:ext cx="1050938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CH" sz="1800" b="1" dirty="0"/>
              <a:t>KMU Netzwerk Schweiz mit Immobilien Verkauf und Vermietung!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C17993CC-2FA2-287E-FC23-1756DC8950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92040" y="1134775"/>
            <a:ext cx="6080682" cy="477844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1660718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EAD6852C-C88E-858E-D7F5-6E9D2A6A8DB3}"/>
              </a:ext>
            </a:extLst>
          </p:cNvPr>
          <p:cNvSpPr txBox="1"/>
          <p:nvPr/>
        </p:nvSpPr>
        <p:spPr>
          <a:xfrm>
            <a:off x="169940" y="609866"/>
            <a:ext cx="371659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400"/>
            </a:lvl1pPr>
          </a:lstStyle>
          <a:p>
            <a:r>
              <a:rPr lang="de-CH" sz="1800" dirty="0"/>
              <a:t> Immobilien Grenchen - Aarau </a:t>
            </a:r>
          </a:p>
          <a:p>
            <a:r>
              <a:rPr lang="de-CH" sz="1800" dirty="0"/>
              <a:t> Immobilien Biel Seeland Bern</a:t>
            </a:r>
          </a:p>
          <a:p>
            <a:r>
              <a:rPr lang="de-CH" sz="1800" dirty="0"/>
              <a:t> Immobilien Emmental Luzern</a:t>
            </a:r>
          </a:p>
          <a:p>
            <a:r>
              <a:rPr lang="de-CH" sz="1800" dirty="0"/>
              <a:t> Immobilien Jura</a:t>
            </a:r>
          </a:p>
          <a:p>
            <a:r>
              <a:rPr lang="de-CH" sz="1800" dirty="0"/>
              <a:t> Immobilien  Berner Oberland </a:t>
            </a:r>
          </a:p>
          <a:p>
            <a:r>
              <a:rPr lang="de-CH" sz="1800" dirty="0"/>
              <a:t> Immobilien Basel</a:t>
            </a:r>
          </a:p>
          <a:p>
            <a:r>
              <a:rPr lang="de-CH" sz="1800" dirty="0"/>
              <a:t> Immobilien Zürich</a:t>
            </a:r>
          </a:p>
          <a:p>
            <a:r>
              <a:rPr lang="de-CH" sz="1800" dirty="0"/>
              <a:t> Immobilien Uri OW NW</a:t>
            </a:r>
          </a:p>
          <a:p>
            <a:r>
              <a:rPr lang="de-CH" sz="1800" dirty="0"/>
              <a:t> Immobilien Zug Schwyz</a:t>
            </a:r>
          </a:p>
          <a:p>
            <a:r>
              <a:rPr lang="de-CH" sz="1800" dirty="0"/>
              <a:t> Immobilien Schaffhausen</a:t>
            </a:r>
          </a:p>
          <a:p>
            <a:r>
              <a:rPr lang="de-CH" sz="1800" dirty="0"/>
              <a:t> Immobilien Freiburg</a:t>
            </a:r>
          </a:p>
          <a:p>
            <a:r>
              <a:rPr lang="de-CH" sz="1800" dirty="0"/>
              <a:t> Immobilien Neuenburg</a:t>
            </a:r>
          </a:p>
          <a:p>
            <a:r>
              <a:rPr lang="de-CH" sz="1800" dirty="0"/>
              <a:t> Immobilien Waadt</a:t>
            </a:r>
          </a:p>
          <a:p>
            <a:r>
              <a:rPr lang="de-CH" sz="1800" dirty="0"/>
              <a:t> Immobilien Genf</a:t>
            </a:r>
          </a:p>
          <a:p>
            <a:r>
              <a:rPr lang="de-CH" sz="1800" dirty="0"/>
              <a:t> Immobilien Wallis</a:t>
            </a:r>
          </a:p>
          <a:p>
            <a:r>
              <a:rPr lang="de-CH" sz="1800" dirty="0"/>
              <a:t> Immobilien Tessin</a:t>
            </a:r>
          </a:p>
          <a:p>
            <a:r>
              <a:rPr lang="de-CH" sz="1800" dirty="0"/>
              <a:t>Immobilien Graubünden</a:t>
            </a:r>
          </a:p>
          <a:p>
            <a:r>
              <a:rPr lang="de-CH" sz="1800" dirty="0"/>
              <a:t>Immobilien Thurgau</a:t>
            </a:r>
          </a:p>
          <a:p>
            <a:r>
              <a:rPr lang="de-CH" sz="1800" dirty="0"/>
              <a:t>Immobilien St. Gallen</a:t>
            </a:r>
          </a:p>
          <a:p>
            <a:endParaRPr lang="de-CH" sz="1800" dirty="0"/>
          </a:p>
          <a:p>
            <a:endParaRPr lang="de-CH" sz="1800" dirty="0"/>
          </a:p>
          <a:p>
            <a:endParaRPr lang="de-CH" sz="18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DDACF230-1EFF-25DB-EA01-4E67D0FB00A2}"/>
              </a:ext>
            </a:extLst>
          </p:cNvPr>
          <p:cNvSpPr txBox="1"/>
          <p:nvPr/>
        </p:nvSpPr>
        <p:spPr>
          <a:xfrm>
            <a:off x="-37392" y="57366"/>
            <a:ext cx="1202609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800" b="1" dirty="0"/>
              <a:t>      </a:t>
            </a:r>
            <a:r>
              <a:rPr lang="de-CH" sz="1800" b="1" dirty="0">
                <a:solidFill>
                  <a:srgbClr val="0070C0"/>
                </a:solidFill>
              </a:rPr>
              <a:t>ch-info.ch und immo-ch.com: Erfolg durch Zusammenarbeit lokaler Immobilien Agenturen in der Schweiz!</a:t>
            </a:r>
          </a:p>
          <a:p>
            <a:endParaRPr lang="de-CH" sz="1800" b="1" dirty="0"/>
          </a:p>
        </p:txBody>
      </p:sp>
      <p:pic>
        <p:nvPicPr>
          <p:cNvPr id="16" name="Grafik 15">
            <a:extLst>
              <a:ext uri="{FF2B5EF4-FFF2-40B4-BE49-F238E27FC236}">
                <a16:creationId xmlns:a16="http://schemas.microsoft.com/office/drawing/2014/main" id="{223F46BF-7465-2FF5-0D54-345A4B74CA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7796" y="703697"/>
            <a:ext cx="7436238" cy="5176242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18" name="Textfeld 17">
            <a:extLst>
              <a:ext uri="{FF2B5EF4-FFF2-40B4-BE49-F238E27FC236}">
                <a16:creationId xmlns:a16="http://schemas.microsoft.com/office/drawing/2014/main" id="{1B0242AB-531C-3897-EC2A-CEA1900DCE47}"/>
              </a:ext>
            </a:extLst>
          </p:cNvPr>
          <p:cNvSpPr txBox="1"/>
          <p:nvPr/>
        </p:nvSpPr>
        <p:spPr>
          <a:xfrm>
            <a:off x="6096000" y="5648357"/>
            <a:ext cx="61056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sz="1000" dirty="0">
                <a:hlinkClick r:id="rId3"/>
              </a:rPr>
              <a:t>Commons  wikimedia.org </a:t>
            </a:r>
            <a:r>
              <a:rPr lang="de-CH" sz="1000" dirty="0">
                <a:hlinkClick r:id="rId4"/>
              </a:rPr>
              <a:t>GNU-Lizenz</a:t>
            </a:r>
            <a:r>
              <a:rPr lang="de-CH" sz="1000" dirty="0"/>
              <a:t> </a:t>
            </a: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F4AA7BCE-E4DE-E2EA-46D1-FC00634D2B92}"/>
              </a:ext>
            </a:extLst>
          </p:cNvPr>
          <p:cNvSpPr txBox="1"/>
          <p:nvPr/>
        </p:nvSpPr>
        <p:spPr>
          <a:xfrm>
            <a:off x="2520613" y="6120565"/>
            <a:ext cx="9468091" cy="646331"/>
          </a:xfrm>
          <a:prstGeom prst="rect">
            <a:avLst/>
          </a:prstGeom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de-CH" b="1" dirty="0"/>
              <a:t>Top Partner bekommen von ch-info.ch, immo-ch.com und immo-mittelland.ch die Objekte Ihrer Region exklusiv zugeführt. Sie können aber weiterhin überall verkaufen!</a:t>
            </a:r>
          </a:p>
        </p:txBody>
      </p:sp>
      <p:pic>
        <p:nvPicPr>
          <p:cNvPr id="27" name="Grafik 26" descr="Ein Bild, das Schrift, Screenshot, Logo, Symbol enthält.&#10;&#10;Automatisch generierte Beschreibung">
            <a:extLst>
              <a:ext uri="{FF2B5EF4-FFF2-40B4-BE49-F238E27FC236}">
                <a16:creationId xmlns:a16="http://schemas.microsoft.com/office/drawing/2014/main" id="{70643367-7461-A056-65A3-BA5C78A501F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231"/>
          <a:stretch/>
        </p:blipFill>
        <p:spPr>
          <a:xfrm>
            <a:off x="404496" y="5965076"/>
            <a:ext cx="1911482" cy="896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70522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7D96687B-65E5-9A72-C43B-3BED7636B6A1}"/>
              </a:ext>
            </a:extLst>
          </p:cNvPr>
          <p:cNvSpPr txBox="1"/>
          <p:nvPr/>
        </p:nvSpPr>
        <p:spPr>
          <a:xfrm>
            <a:off x="3188327" y="34825"/>
            <a:ext cx="104870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</a:rPr>
              <a:t>Immobilien</a:t>
            </a:r>
            <a:r>
              <a:rPr lang="de-CH" b="1" dirty="0"/>
              <a:t> </a:t>
            </a:r>
            <a:r>
              <a:rPr lang="de-CH" b="1" dirty="0">
                <a:solidFill>
                  <a:srgbClr val="0070C0"/>
                </a:solidFill>
              </a:rPr>
              <a:t>Schweiz</a:t>
            </a:r>
            <a:r>
              <a:rPr lang="de-CH" b="1" dirty="0"/>
              <a:t> </a:t>
            </a:r>
            <a:r>
              <a:rPr lang="de-CH" b="1" dirty="0">
                <a:solidFill>
                  <a:srgbClr val="0070C0"/>
                </a:solidFill>
              </a:rPr>
              <a:t>Verkauf</a:t>
            </a:r>
            <a:r>
              <a:rPr lang="de-CH" b="1" dirty="0"/>
              <a:t> </a:t>
            </a:r>
            <a:r>
              <a:rPr lang="de-CH" b="1" dirty="0">
                <a:solidFill>
                  <a:srgbClr val="0070C0"/>
                </a:solidFill>
              </a:rPr>
              <a:t>auf</a:t>
            </a:r>
            <a:r>
              <a:rPr lang="de-CH" b="1" dirty="0"/>
              <a:t> 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CH" b="1" dirty="0">
                <a:hlinkClick r:id="rId2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immo-ch</a:t>
            </a:r>
            <a:r>
              <a:rPr lang="de-CH" b="1" dirty="0">
                <a:hlinkClick r:id="rId2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de-CH" b="1" dirty="0"/>
              <a:t>  </a:t>
            </a:r>
            <a:r>
              <a:rPr lang="de-CH" b="1" dirty="0">
                <a:solidFill>
                  <a:srgbClr val="0070C0"/>
                </a:solidFill>
              </a:rPr>
              <a:t>  </a:t>
            </a:r>
          </a:p>
        </p:txBody>
      </p:sp>
      <p:pic>
        <p:nvPicPr>
          <p:cNvPr id="14" name="Grafik 13">
            <a:extLst>
              <a:ext uri="{FF2B5EF4-FFF2-40B4-BE49-F238E27FC236}">
                <a16:creationId xmlns:a16="http://schemas.microsoft.com/office/drawing/2014/main" id="{A8CA25DF-2C1A-B164-D8CD-8F93B0892D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690" y="588823"/>
            <a:ext cx="6791058" cy="4458713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4" name="Textfeld 3">
            <a:extLst>
              <a:ext uri="{FF2B5EF4-FFF2-40B4-BE49-F238E27FC236}">
                <a16:creationId xmlns:a16="http://schemas.microsoft.com/office/drawing/2014/main" id="{EB8871E9-FA4A-FECD-8FFA-EB5012EFDC9B}"/>
              </a:ext>
            </a:extLst>
          </p:cNvPr>
          <p:cNvSpPr txBox="1"/>
          <p:nvPr/>
        </p:nvSpPr>
        <p:spPr>
          <a:xfrm>
            <a:off x="904876" y="5232202"/>
            <a:ext cx="1085311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sz="1600" dirty="0"/>
              <a:t>Durch die Einbindung des Framefensters von </a:t>
            </a:r>
            <a:r>
              <a:rPr lang="de-CH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</a:t>
            </a:r>
            <a:r>
              <a:rPr lang="de-CH" sz="1600" dirty="0">
                <a:hlinkClick r:id="rId2"/>
              </a:rPr>
              <a:t>.</a:t>
            </a:r>
            <a:r>
              <a:rPr lang="de-CH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immo-ch</a:t>
            </a:r>
            <a:r>
              <a:rPr lang="de-CH" sz="1600" dirty="0">
                <a:hlinkClick r:id="rId2"/>
              </a:rPr>
              <a:t>.</a:t>
            </a:r>
            <a:r>
              <a:rPr lang="de-CH" sz="1600" b="1" dirty="0">
                <a:solidFill>
                  <a:srgbClr val="0070C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com</a:t>
            </a:r>
            <a:r>
              <a:rPr lang="de-CH" sz="1600" dirty="0"/>
              <a:t> erscheinen Immobilien auch auf  starken Immobilien- und Tourismus Portalen. Das hilft KäuferInnen oder MieterInnen schneller zu finden.</a:t>
            </a:r>
          </a:p>
          <a:p>
            <a:r>
              <a:rPr lang="de-CH" sz="1600" dirty="0"/>
              <a:t>Natürlich sind die Objekte auch auf den Firmenseiten und auf den grossen Immobilienportalen!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39956D11-86A0-8F44-CE3E-621A4D0939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" y="6269177"/>
            <a:ext cx="10469217" cy="36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3620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rafik 8">
            <a:extLst>
              <a:ext uri="{FF2B5EF4-FFF2-40B4-BE49-F238E27FC236}">
                <a16:creationId xmlns:a16="http://schemas.microsoft.com/office/drawing/2014/main" id="{18F9030C-34AE-9B2B-9FF0-B0CE537E7D6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72"/>
          <a:stretch/>
        </p:blipFill>
        <p:spPr>
          <a:xfrm>
            <a:off x="399659" y="2623881"/>
            <a:ext cx="3607113" cy="2373758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B7904D0B-827F-A7C6-96D3-6D6C595385DC}"/>
              </a:ext>
            </a:extLst>
          </p:cNvPr>
          <p:cNvSpPr txBox="1"/>
          <p:nvPr/>
        </p:nvSpPr>
        <p:spPr>
          <a:xfrm>
            <a:off x="892467" y="2095611"/>
            <a:ext cx="543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de-DE"/>
            </a:defPPr>
          </a:lstStyle>
          <a:p>
            <a:r>
              <a:rPr lang="de-CH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städtereisen-schweiz</a:t>
            </a:r>
            <a:r>
              <a:rPr lang="de-CH" dirty="0">
                <a:hlinkClick r:id="rId3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endParaRPr lang="de-CH" b="1" dirty="0">
              <a:solidFill>
                <a:srgbClr val="0070C0"/>
              </a:solidFill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D4BC952E-70B8-4F19-BD5F-9BAB91B37754}"/>
              </a:ext>
            </a:extLst>
          </p:cNvPr>
          <p:cNvSpPr txBox="1"/>
          <p:nvPr/>
        </p:nvSpPr>
        <p:spPr>
          <a:xfrm>
            <a:off x="2114550" y="127780"/>
            <a:ext cx="833659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urlaubschweiz</a:t>
            </a:r>
            <a:r>
              <a:rPr lang="de-CH" dirty="0">
                <a:hlinkClick r:id="rId4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org</a:t>
            </a:r>
            <a:r>
              <a:rPr lang="de-CH" b="1" dirty="0">
                <a:solidFill>
                  <a:srgbClr val="0070C0"/>
                </a:solidFill>
              </a:rPr>
              <a:t> – das Portal für Ferienimmobilien Vermietung und Verkauf</a:t>
            </a:r>
            <a:r>
              <a:rPr lang="de-CH" dirty="0"/>
              <a:t> </a:t>
            </a:r>
          </a:p>
          <a:p>
            <a:r>
              <a:rPr lang="de-CH" dirty="0"/>
              <a:t> 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9FFDDF12-581C-4D9E-EFBA-FAACB5C08470}"/>
              </a:ext>
            </a:extLst>
          </p:cNvPr>
          <p:cNvSpPr txBox="1"/>
          <p:nvPr/>
        </p:nvSpPr>
        <p:spPr>
          <a:xfrm>
            <a:off x="250759" y="450945"/>
            <a:ext cx="12064179" cy="160043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400" dirty="0"/>
              <a:t>Urlaubschweiz.org ist das Netzwerk Portal der Ferienimmobilien der Schweiz. Auf den starken </a:t>
            </a:r>
            <a:r>
              <a:rPr lang="de-DE" sz="1400" dirty="0">
                <a:hlinkClick r:id="rId5"/>
              </a:rPr>
              <a:t>Tourismus Portalen Schweiz</a:t>
            </a:r>
            <a:r>
              <a:rPr lang="de-DE" sz="1400" dirty="0"/>
              <a:t>  werden Immobilien  verkauft und Ferienimmobilien auch vermietet. Auch Ferienhäuser und Hotels werden vermarktet. Tourismus und Immobilien hängen zusammen in den Ferienorten!</a:t>
            </a:r>
          </a:p>
          <a:p>
            <a:r>
              <a:rPr lang="de-DE" sz="1400" dirty="0"/>
              <a:t>Die gut ausgewählten, regionalen KMU sind Partner von ch-info.ch in Ihrer Immobilien Region. </a:t>
            </a:r>
          </a:p>
          <a:p>
            <a:r>
              <a:rPr lang="de-DE" sz="1400" dirty="0"/>
              <a:t>Die Zusammenarbeit mit dem </a:t>
            </a:r>
            <a:r>
              <a:rPr lang="de-DE" sz="14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Netzwerk</a:t>
            </a:r>
            <a:r>
              <a:rPr lang="de-DE" sz="1400" dirty="0">
                <a:hlinkClick r:id="rId6"/>
              </a:rPr>
              <a:t> </a:t>
            </a:r>
            <a:r>
              <a:rPr lang="de-DE" sz="14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Immobilien</a:t>
            </a:r>
            <a:r>
              <a:rPr lang="de-DE" sz="1400" dirty="0">
                <a:hlinkClick r:id="rId6"/>
              </a:rPr>
              <a:t> </a:t>
            </a:r>
            <a:r>
              <a:rPr lang="de-DE" sz="1400" b="1" dirty="0">
                <a:solidFill>
                  <a:srgbClr val="0070C0"/>
                </a:solidFill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Schweiz</a:t>
            </a:r>
            <a:r>
              <a:rPr lang="de-DE" sz="1400" dirty="0"/>
              <a:t> hat für den Verkauf- und Vermietung mehrere Vorteile. Es arbeiten mindestens vier  Immobilienagenturen am Verkauf mit, je nach Objekt auch das ganze Netzwerk.  </a:t>
            </a:r>
          </a:p>
          <a:p>
            <a:pPr algn="ctr"/>
            <a:endParaRPr lang="de-DE" sz="1400" b="1" dirty="0"/>
          </a:p>
          <a:p>
            <a:pPr algn="ctr"/>
            <a:r>
              <a:rPr lang="de-DE" sz="1400" b="1" dirty="0"/>
              <a:t>Alle Verkaufsobjekte, die via unsere ch-info.ch Top Immobilien Agenturen  in den Verkauf kommen, sind auch auf diesen gut besuchten Portalen!</a:t>
            </a:r>
            <a:endParaRPr lang="de-CH" sz="1400" b="1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B7591841-425F-EF2A-58A4-93EE67F85C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55147" y="2596853"/>
            <a:ext cx="3360103" cy="2400786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6CDDFDB3-A027-54AC-CBDF-2460A83AB0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79455" y="4177333"/>
            <a:ext cx="3008816" cy="820305"/>
          </a:xfrm>
          <a:prstGeom prst="rect">
            <a:avLst/>
          </a:prstGeom>
        </p:spPr>
      </p:pic>
      <p:sp>
        <p:nvSpPr>
          <p:cNvPr id="16" name="Textfeld 15">
            <a:extLst>
              <a:ext uri="{FF2B5EF4-FFF2-40B4-BE49-F238E27FC236}">
                <a16:creationId xmlns:a16="http://schemas.microsoft.com/office/drawing/2014/main" id="{6F69E3D5-F354-49E8-8892-FE8FDF645920}"/>
              </a:ext>
            </a:extLst>
          </p:cNvPr>
          <p:cNvSpPr txBox="1"/>
          <p:nvPr/>
        </p:nvSpPr>
        <p:spPr>
          <a:xfrm>
            <a:off x="4429125" y="2085080"/>
            <a:ext cx="543946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wanderurlaubschweiz</a:t>
            </a:r>
            <a:r>
              <a:rPr lang="de-CH" dirty="0">
                <a:hlinkClick r:id="rId9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AA511F2-3182-6130-71D9-F714B18E3B7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987933" y="2610367"/>
            <a:ext cx="3975467" cy="2400785"/>
          </a:xfrm>
          <a:prstGeom prst="rect">
            <a:avLst/>
          </a:prstGeom>
          <a:ln w="19050">
            <a:solidFill>
              <a:schemeClr val="tx1"/>
            </a:solidFill>
          </a:ln>
        </p:spPr>
      </p:pic>
      <p:sp>
        <p:nvSpPr>
          <p:cNvPr id="21" name="Textfeld 20">
            <a:extLst>
              <a:ext uri="{FF2B5EF4-FFF2-40B4-BE49-F238E27FC236}">
                <a16:creationId xmlns:a16="http://schemas.microsoft.com/office/drawing/2014/main" id="{A1C9C5ED-E4BD-1446-F997-C8310367E88F}"/>
              </a:ext>
            </a:extLst>
          </p:cNvPr>
          <p:cNvSpPr txBox="1"/>
          <p:nvPr/>
        </p:nvSpPr>
        <p:spPr>
          <a:xfrm>
            <a:off x="8791574" y="2101967"/>
            <a:ext cx="5235429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CH" b="1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skiurlaubschweiz</a:t>
            </a:r>
            <a:r>
              <a:rPr lang="de-CH" dirty="0">
                <a:hlinkClick r:id="rId11"/>
              </a:rPr>
              <a:t>.</a:t>
            </a:r>
            <a:r>
              <a:rPr lang="de-CH" b="1" dirty="0">
                <a:solidFill>
                  <a:srgbClr val="0070C0"/>
                </a:solidFill>
                <a:hlinkClick r:id="rId11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ch</a:t>
            </a:r>
            <a:r>
              <a:rPr lang="de-CH" dirty="0"/>
              <a:t> </a:t>
            </a: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9BB9A523-A0DB-417A-E3C6-E157021AE9AF}"/>
              </a:ext>
            </a:extLst>
          </p:cNvPr>
          <p:cNvSpPr txBox="1"/>
          <p:nvPr/>
        </p:nvSpPr>
        <p:spPr>
          <a:xfrm>
            <a:off x="399658" y="5410200"/>
            <a:ext cx="11563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CH" b="1" dirty="0"/>
              <a:t>Sie haben eine Immobilie zu verkaufen? </a:t>
            </a:r>
          </a:p>
          <a:p>
            <a:pPr algn="ctr"/>
            <a:r>
              <a:rPr lang="de-CH" dirty="0"/>
              <a:t>Kontaktieren Sie das Netzwerk Immobilien Schweiz bitte per Mailformular.</a:t>
            </a:r>
          </a:p>
          <a:p>
            <a:pPr algn="ctr"/>
            <a:endParaRPr lang="de-CH" dirty="0"/>
          </a:p>
          <a:p>
            <a:pPr algn="ctr"/>
            <a:r>
              <a:rPr lang="de-CH" dirty="0">
                <a:hlinkClick r:id="rId12"/>
              </a:rPr>
              <a:t>Teamleiter Immobilien Schweiz anfragen mit dem Formular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33285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622</Words>
  <Application>Microsoft Office PowerPoint</Application>
  <PresentationFormat>Breitbild</PresentationFormat>
  <Paragraphs>99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3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Jürg Krämer</dc:creator>
  <cp:lastModifiedBy>Jürg Krämer</cp:lastModifiedBy>
  <cp:revision>6</cp:revision>
  <dcterms:created xsi:type="dcterms:W3CDTF">2024-06-19T07:16:36Z</dcterms:created>
  <dcterms:modified xsi:type="dcterms:W3CDTF">2024-07-31T08:11:38Z</dcterms:modified>
</cp:coreProperties>
</file>